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990" r:id="rId1"/>
  </p:sldMasterIdLst>
  <p:sldIdLst>
    <p:sldId id="256" r:id="rId2"/>
    <p:sldId id="258" r:id="rId3"/>
    <p:sldId id="257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84" d="100"/>
          <a:sy n="84" d="100"/>
        </p:scale>
        <p:origin x="60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eg>
</file>

<file path=ppt/media/image10.PNG>
</file>

<file path=ppt/media/image11.png>
</file>

<file path=ppt/media/image12.PNG>
</file>

<file path=ppt/media/image13.jp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3.PNG>
</file>

<file path=ppt/media/image4.PNG>
</file>

<file path=ppt/media/image5.jpe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Diapositive de titre"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915128" y="1788454"/>
            <a:ext cx="8361229" cy="2098226"/>
          </a:xfrm>
        </p:spPr>
        <p:txBody>
          <a:bodyPr anchor="b">
            <a:noAutofit/>
          </a:bodyPr>
          <a:lstStyle>
            <a:lvl1pPr algn="ct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79906" y="3956279"/>
            <a:ext cx="6831673" cy="1086237"/>
          </a:xfrm>
        </p:spPr>
        <p:txBody>
          <a:bodyPr>
            <a:normAutofit/>
          </a:bodyPr>
          <a:lstStyle>
            <a:lvl1pPr marL="0" indent="0" algn="ct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3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fr-FR"/>
              <a:t>Modifiez le style des sous-titres du masque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52858" y="6453386"/>
            <a:ext cx="1607944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054" y="6453386"/>
            <a:ext cx="7023377" cy="404614"/>
          </a:xfrm>
        </p:spPr>
        <p:txBody>
          <a:bodyPr/>
          <a:lstStyle>
            <a:lvl1pPr algn="ctr">
              <a:defRPr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grpSp>
        <p:nvGrpSpPr>
          <p:cNvPr id="7" name="Group 6"/>
          <p:cNvGrpSpPr/>
          <p:nvPr/>
        </p:nvGrpSpPr>
        <p:grpSpPr>
          <a:xfrm>
            <a:off x="752858" y="744469"/>
            <a:ext cx="10674117" cy="5349671"/>
            <a:chOff x="752858" y="744469"/>
            <a:chExt cx="10674117" cy="5349671"/>
          </a:xfrm>
        </p:grpSpPr>
        <p:sp>
          <p:nvSpPr>
            <p:cNvPr id="11" name="Freeform 6"/>
            <p:cNvSpPr/>
            <p:nvPr/>
          </p:nvSpPr>
          <p:spPr bwMode="auto">
            <a:xfrm>
              <a:off x="8151962" y="1685652"/>
              <a:ext cx="3275013" cy="4408488"/>
            </a:xfrm>
            <a:custGeom>
              <a:avLst/>
              <a:gdLst/>
              <a:ahLst/>
              <a:cxnLst/>
              <a:rect l="l" t="t" r="r" b="b"/>
              <a:pathLst>
                <a:path w="10000" h="10000">
                  <a:moveTo>
                    <a:pt x="8761" y="0"/>
                  </a:moveTo>
                  <a:lnTo>
                    <a:pt x="10000" y="0"/>
                  </a:lnTo>
                  <a:lnTo>
                    <a:pt x="10000" y="10000"/>
                  </a:lnTo>
                  <a:lnTo>
                    <a:pt x="0" y="10000"/>
                  </a:lnTo>
                  <a:lnTo>
                    <a:pt x="0" y="9126"/>
                  </a:lnTo>
                  <a:lnTo>
                    <a:pt x="8761" y="9127"/>
                  </a:lnTo>
                  <a:lnTo>
                    <a:pt x="8761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  <p:sp>
          <p:nvSpPr>
            <p:cNvPr id="14" name="Freeform 6"/>
            <p:cNvSpPr/>
            <p:nvPr/>
          </p:nvSpPr>
          <p:spPr bwMode="auto">
            <a:xfrm flipH="1" flipV="1">
              <a:off x="752858" y="744469"/>
              <a:ext cx="3275668" cy="4408488"/>
            </a:xfrm>
            <a:custGeom>
              <a:avLst/>
              <a:gdLst/>
              <a:ahLst/>
              <a:cxnLst/>
              <a:rect l="l" t="t" r="r" b="b"/>
              <a:pathLst>
                <a:path w="10002" h="10000">
                  <a:moveTo>
                    <a:pt x="8763" y="0"/>
                  </a:moveTo>
                  <a:lnTo>
                    <a:pt x="10002" y="0"/>
                  </a:lnTo>
                  <a:lnTo>
                    <a:pt x="10002" y="10000"/>
                  </a:lnTo>
                  <a:lnTo>
                    <a:pt x="2" y="10000"/>
                  </a:lnTo>
                  <a:cubicBezTo>
                    <a:pt x="-2" y="9698"/>
                    <a:pt x="4" y="9427"/>
                    <a:pt x="0" y="9125"/>
                  </a:cubicBezTo>
                  <a:lnTo>
                    <a:pt x="8763" y="9128"/>
                  </a:lnTo>
                  <a:lnTo>
                    <a:pt x="8763" y="0"/>
                  </a:lnTo>
                  <a:close/>
                </a:path>
              </a:pathLst>
            </a:custGeom>
            <a:solidFill>
              <a:schemeClr val="tx2"/>
            </a:solidFill>
            <a:ln w="0">
              <a:noFill/>
              <a:prstDash val="solid"/>
              <a:round/>
              <a:headEnd/>
              <a:tailEnd/>
            </a:ln>
          </p:spPr>
        </p:sp>
      </p:grpSp>
    </p:spTree>
    <p:extLst>
      <p:ext uri="{BB962C8B-B14F-4D97-AF65-F5344CB8AC3E}">
        <p14:creationId xmlns:p14="http://schemas.microsoft.com/office/powerpoint/2010/main" val="295774127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re et texte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2295525"/>
            <a:ext cx="9601200" cy="3571875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837900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re vertical et text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596561" y="624156"/>
            <a:ext cx="1565766" cy="5243244"/>
          </a:xfrm>
        </p:spPr>
        <p:txBody>
          <a:bodyPr vert="eaVert"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371600" y="624156"/>
            <a:ext cx="8179641" cy="5243244"/>
          </a:xfrm>
        </p:spPr>
        <p:txBody>
          <a:bodyPr vert="eaVert"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409219715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re et conten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1549519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Titre de section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65025" y="1301360"/>
            <a:ext cx="9612971" cy="2852737"/>
          </a:xfrm>
        </p:spPr>
        <p:txBody>
          <a:bodyPr anchor="b">
            <a:normAutofit/>
          </a:bodyPr>
          <a:lstStyle>
            <a:lvl1pPr algn="r">
              <a:defRPr sz="7200" cap="all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65025" y="4216328"/>
            <a:ext cx="9612971" cy="1143324"/>
          </a:xfrm>
        </p:spPr>
        <p:txBody>
          <a:bodyPr/>
          <a:lstStyle>
            <a:lvl1pPr marL="0" indent="0" algn="r">
              <a:lnSpc>
                <a:spcPct val="112000"/>
              </a:lnSpc>
              <a:spcBef>
                <a:spcPts val="0"/>
              </a:spcBef>
              <a:spcAft>
                <a:spcPts val="0"/>
              </a:spcAft>
              <a:buNone/>
              <a:defRPr sz="2400">
                <a:solidFill>
                  <a:schemeClr val="tx2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>
          <a:xfrm>
            <a:off x="738908" y="6453386"/>
            <a:ext cx="1622409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2584312" y="6453386"/>
            <a:ext cx="7023377" cy="404614"/>
          </a:xfrm>
        </p:spPr>
        <p:txBody>
          <a:bodyPr/>
          <a:lstStyle>
            <a:lvl1pPr algn="ctr"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9830683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7" name="Freeform 6" title="Crop Mark"/>
          <p:cNvSpPr/>
          <p:nvPr/>
        </p:nvSpPr>
        <p:spPr bwMode="auto">
          <a:xfrm>
            <a:off x="8151962" y="1685652"/>
            <a:ext cx="3275013" cy="4408488"/>
          </a:xfrm>
          <a:custGeom>
            <a:avLst/>
            <a:gdLst/>
            <a:ahLst/>
            <a:cxnLst/>
            <a:rect l="0" t="0" r="r" b="b"/>
            <a:pathLst>
              <a:path w="4125" h="5554">
                <a:moveTo>
                  <a:pt x="3614" y="0"/>
                </a:moveTo>
                <a:lnTo>
                  <a:pt x="4125" y="0"/>
                </a:lnTo>
                <a:lnTo>
                  <a:pt x="4125" y="5554"/>
                </a:lnTo>
                <a:lnTo>
                  <a:pt x="0" y="5554"/>
                </a:lnTo>
                <a:lnTo>
                  <a:pt x="0" y="5074"/>
                </a:lnTo>
                <a:lnTo>
                  <a:pt x="3614" y="5074"/>
                </a:lnTo>
                <a:lnTo>
                  <a:pt x="3614" y="0"/>
                </a:lnTo>
                <a:close/>
              </a:path>
            </a:pathLst>
          </a:custGeom>
          <a:solidFill>
            <a:schemeClr val="tx2"/>
          </a:solidFill>
          <a:ln w="0">
            <a:noFill/>
            <a:prstDash val="solid"/>
            <a:round/>
            <a:headEnd/>
            <a:tailEnd/>
          </a:ln>
        </p:spPr>
      </p:sp>
    </p:spTree>
    <p:extLst>
      <p:ext uri="{BB962C8B-B14F-4D97-AF65-F5344CB8AC3E}">
        <p14:creationId xmlns:p14="http://schemas.microsoft.com/office/powerpoint/2010/main" val="186784661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eux conten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371600" y="2285999"/>
            <a:ext cx="4447786" cy="3581401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25403" y="2285999"/>
            <a:ext cx="4447786" cy="3581401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349806484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371600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525014" y="2340864"/>
            <a:ext cx="4443984" cy="823912"/>
          </a:xfrm>
        </p:spPr>
        <p:txBody>
          <a:bodyPr anchor="b">
            <a:noAutofit/>
          </a:bodyPr>
          <a:lstStyle>
            <a:lvl1pPr marL="0" indent="0">
              <a:lnSpc>
                <a:spcPct val="84000"/>
              </a:lnSpc>
              <a:spcBef>
                <a:spcPts val="0"/>
              </a:spcBef>
              <a:spcAft>
                <a:spcPts val="0"/>
              </a:spcAft>
              <a:buNone/>
              <a:defRPr sz="3000" b="0" baseline="0">
                <a:solidFill>
                  <a:schemeClr val="tx2"/>
                </a:solidFill>
              </a:defRPr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25014" y="3305207"/>
            <a:ext cx="4443984" cy="2562193"/>
          </a:xfrm>
        </p:spPr>
        <p:txBody>
          <a:bodyPr/>
          <a:lstStyle>
            <a:lvl1pPr>
              <a:defRPr baseline="0">
                <a:solidFill>
                  <a:schemeClr val="tx2"/>
                </a:solidFill>
              </a:defRPr>
            </a:lvl1pPr>
            <a:lvl2pPr>
              <a:defRPr baseline="0">
                <a:solidFill>
                  <a:schemeClr val="tx2"/>
                </a:solidFill>
              </a:defRPr>
            </a:lvl2pPr>
            <a:lvl3pPr>
              <a:defRPr baseline="0">
                <a:solidFill>
                  <a:schemeClr val="tx2"/>
                </a:solidFill>
              </a:defRPr>
            </a:lvl3pPr>
            <a:lvl4pPr>
              <a:defRPr baseline="0">
                <a:solidFill>
                  <a:schemeClr val="tx2"/>
                </a:solidFill>
              </a:defRPr>
            </a:lvl4pPr>
            <a:lvl5pPr>
              <a:defRPr baseline="0">
                <a:solidFill>
                  <a:schemeClr val="tx2"/>
                </a:solidFill>
              </a:defRPr>
            </a:lvl5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22975629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re seu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1271549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fr-FR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</p:spTree>
    <p:extLst>
      <p:ext uri="{BB962C8B-B14F-4D97-AF65-F5344CB8AC3E}">
        <p14:creationId xmlns:p14="http://schemas.microsoft.com/office/powerpoint/2010/main" val="1094244321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Contenu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Autofit/>
          </a:bodyPr>
          <a:lstStyle>
            <a:lvl1pPr>
              <a:lnSpc>
                <a:spcPct val="84000"/>
              </a:lnSpc>
              <a:defRPr sz="4800" baseline="0">
                <a:solidFill>
                  <a:schemeClr val="tx2"/>
                </a:solidFill>
              </a:defRPr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256020" y="685801"/>
            <a:ext cx="5212080" cy="5175250"/>
          </a:xfrm>
        </p:spPr>
        <p:txBody>
          <a:bodyPr/>
          <a:lstStyle>
            <a:lvl1pPr>
              <a:defRPr sz="2000"/>
            </a:lvl1pPr>
            <a:lvl2pPr>
              <a:defRPr sz="2000"/>
            </a:lvl2pPr>
            <a:lvl3pPr>
              <a:defRPr sz="1800"/>
            </a:lvl3pPr>
            <a:lvl4pPr>
              <a:defRPr sz="18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6344"/>
            <a:ext cx="3855720" cy="3011056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2143338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Image avec légen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 title="Background Shape"/>
          <p:cNvSpPr/>
          <p:nvPr/>
        </p:nvSpPr>
        <p:spPr>
          <a:xfrm>
            <a:off x="0" y="376"/>
            <a:ext cx="5303520" cy="6857624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3900" y="685800"/>
            <a:ext cx="3855720" cy="2157884"/>
          </a:xfrm>
        </p:spPr>
        <p:txBody>
          <a:bodyPr anchor="t">
            <a:normAutofit/>
          </a:bodyPr>
          <a:lstStyle>
            <a:lvl1pPr>
              <a:lnSpc>
                <a:spcPct val="84000"/>
              </a:lnSpc>
              <a:defRPr sz="4800" baseline="0"/>
            </a:lvl1pPr>
          </a:lstStyle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532120" y="0"/>
            <a:ext cx="6659880" cy="6857999"/>
          </a:xfrm>
        </p:spPr>
        <p:txBody>
          <a:bodyPr anchor="t">
            <a:normAutofit/>
          </a:bodyPr>
          <a:lstStyle>
            <a:lvl1pPr marL="0" indent="0">
              <a:buNone/>
              <a:defRPr sz="2000"/>
            </a:lvl1pPr>
            <a:lvl2pPr marL="457200" indent="0">
              <a:buNone/>
              <a:defRPr sz="2000"/>
            </a:lvl2pPr>
            <a:lvl3pPr marL="914400" indent="0">
              <a:buNone/>
              <a:defRPr sz="20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fr-FR"/>
              <a:t>Cliquez sur l'icône pour ajouter une image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723900" y="2855968"/>
            <a:ext cx="3855720" cy="3011432"/>
          </a:xfrm>
        </p:spPr>
        <p:txBody>
          <a:bodyPr/>
          <a:lstStyle>
            <a:lvl1pPr marL="0" indent="0">
              <a:lnSpc>
                <a:spcPct val="113000"/>
              </a:lnSpc>
              <a:spcBef>
                <a:spcPts val="0"/>
              </a:spcBef>
              <a:spcAft>
                <a:spcPts val="1500"/>
              </a:spcAft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fr-FR"/>
              <a:t>Cliquez pour modifier les styles du texte du masque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723900" y="6453386"/>
            <a:ext cx="120457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2205945" y="6453386"/>
            <a:ext cx="2373675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9883140" y="6453386"/>
            <a:ext cx="1596292" cy="404614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Divider Bar"/>
          <p:cNvSpPr/>
          <p:nvPr/>
        </p:nvSpPr>
        <p:spPr>
          <a:xfrm>
            <a:off x="5303520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12206412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371600" y="685800"/>
            <a:ext cx="9601200" cy="148590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fr-FR"/>
              <a:t>Modifiez le style du titre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371600" y="2286000"/>
            <a:ext cx="9601200" cy="35814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fr-FR"/>
              <a:t>Cliquez pour modifier les styles du texte du masque</a:t>
            </a:r>
          </a:p>
          <a:p>
            <a:pPr lvl="1"/>
            <a:r>
              <a:rPr lang="fr-FR"/>
              <a:t>Deuxième niveau</a:t>
            </a:r>
          </a:p>
          <a:p>
            <a:pPr lvl="2"/>
            <a:r>
              <a:rPr lang="fr-FR"/>
              <a:t>Troisième niveau</a:t>
            </a:r>
          </a:p>
          <a:p>
            <a:pPr lvl="3"/>
            <a:r>
              <a:rPr lang="fr-FR"/>
              <a:t>Quatrième niveau</a:t>
            </a:r>
          </a:p>
          <a:p>
            <a:pPr lvl="4"/>
            <a:r>
              <a:rPr lang="fr-FR"/>
              <a:t>Cinquième niveau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390650" y="6453386"/>
            <a:ext cx="120457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fld id="{8303D90D-DAC9-4990-8BA1-68DFB291C602}" type="datetimeFigureOut">
              <a:rPr lang="fr-FR" smtClean="0"/>
              <a:t>27/03/2020</a:t>
            </a:fld>
            <a:endParaRPr lang="fr-FR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893564" y="6453386"/>
            <a:ext cx="6280830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 baseline="0">
                <a:solidFill>
                  <a:schemeClr val="tx2"/>
                </a:solidFill>
              </a:defRPr>
            </a:lvl1pPr>
          </a:lstStyle>
          <a:p>
            <a:endParaRPr lang="fr-FR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9472736" y="6453386"/>
            <a:ext cx="1596292" cy="40461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 baseline="0">
                <a:solidFill>
                  <a:schemeClr val="tx2"/>
                </a:solidFill>
              </a:defRPr>
            </a:lvl1pPr>
          </a:lstStyle>
          <a:p>
            <a:fld id="{6932AE07-5B1F-443E-959E-6839C3E05D0F}" type="slidenum">
              <a:rPr lang="fr-FR" smtClean="0"/>
              <a:t>‹N°›</a:t>
            </a:fld>
            <a:endParaRPr lang="fr-FR"/>
          </a:p>
        </p:txBody>
      </p:sp>
      <p:sp>
        <p:nvSpPr>
          <p:cNvPr id="9" name="Rectangle 8" title="Side bar"/>
          <p:cNvSpPr/>
          <p:nvPr/>
        </p:nvSpPr>
        <p:spPr>
          <a:xfrm>
            <a:off x="478095" y="376"/>
            <a:ext cx="228600" cy="6858000"/>
          </a:xfrm>
          <a:prstGeom prst="rect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</p:spTree>
    <p:extLst>
      <p:ext uri="{BB962C8B-B14F-4D97-AF65-F5344CB8AC3E}">
        <p14:creationId xmlns:p14="http://schemas.microsoft.com/office/powerpoint/2010/main" val="318147993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991" r:id="rId1"/>
    <p:sldLayoutId id="2147483992" r:id="rId2"/>
    <p:sldLayoutId id="2147483993" r:id="rId3"/>
    <p:sldLayoutId id="2147483994" r:id="rId4"/>
    <p:sldLayoutId id="2147483995" r:id="rId5"/>
    <p:sldLayoutId id="2147483996" r:id="rId6"/>
    <p:sldLayoutId id="2147483997" r:id="rId7"/>
    <p:sldLayoutId id="2147483998" r:id="rId8"/>
    <p:sldLayoutId id="2147483999" r:id="rId9"/>
    <p:sldLayoutId id="2147484000" r:id="rId10"/>
    <p:sldLayoutId id="2147484001" r:id="rId11"/>
  </p:sldLayoutIdLst>
  <p:txStyles>
    <p:titleStyle>
      <a:lvl1pPr algn="l" defTabSz="914400" rtl="0" eaLnBrk="1" latinLnBrk="0" hangingPunct="1">
        <a:lnSpc>
          <a:spcPct val="89000"/>
        </a:lnSpc>
        <a:spcBef>
          <a:spcPct val="0"/>
        </a:spcBef>
        <a:buNone/>
        <a:defRPr sz="4400" kern="12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84048" indent="-384048" algn="l" defTabSz="914400" rtl="0" eaLnBrk="1" latinLnBrk="0" hangingPunct="1">
        <a:lnSpc>
          <a:spcPct val="94000"/>
        </a:lnSpc>
        <a:spcBef>
          <a:spcPts val="1000"/>
        </a:spcBef>
        <a:spcAft>
          <a:spcPts val="200"/>
        </a:spcAft>
        <a:buFont typeface="Franklin Gothic Book" panose="020B0503020102020204" pitchFamily="34" charset="0"/>
        <a:buChar char="■"/>
        <a:defRPr sz="2000" kern="1200" baseline="0">
          <a:solidFill>
            <a:schemeClr val="tx2"/>
          </a:solidFill>
          <a:latin typeface="+mn-lt"/>
          <a:ea typeface="+mn-ea"/>
          <a:cs typeface="+mn-cs"/>
        </a:defRPr>
      </a:lvl1pPr>
      <a:lvl2pPr marL="914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2000" i="1" kern="1200" baseline="0">
          <a:solidFill>
            <a:schemeClr val="tx2"/>
          </a:solidFill>
          <a:latin typeface="+mn-lt"/>
          <a:ea typeface="+mn-ea"/>
          <a:cs typeface="+mn-cs"/>
        </a:defRPr>
      </a:lvl2pPr>
      <a:lvl3pPr marL="1371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800" kern="1200" baseline="0">
          <a:solidFill>
            <a:schemeClr val="tx2"/>
          </a:solidFill>
          <a:latin typeface="+mn-lt"/>
          <a:ea typeface="+mn-ea"/>
          <a:cs typeface="+mn-cs"/>
        </a:defRPr>
      </a:lvl3pPr>
      <a:lvl4pPr marL="1828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800" i="1" kern="1200" baseline="0">
          <a:solidFill>
            <a:schemeClr val="tx2"/>
          </a:solidFill>
          <a:latin typeface="+mn-lt"/>
          <a:ea typeface="+mn-ea"/>
          <a:cs typeface="+mn-cs"/>
        </a:defRPr>
      </a:lvl4pPr>
      <a:lvl5pPr marL="22860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600" kern="1200" baseline="0">
          <a:solidFill>
            <a:schemeClr val="tx2"/>
          </a:solidFill>
          <a:latin typeface="+mn-lt"/>
          <a:ea typeface="+mn-ea"/>
          <a:cs typeface="+mn-cs"/>
        </a:defRPr>
      </a:lvl5pPr>
      <a:lvl6pPr marL="27432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600" i="1" kern="1200" baseline="0">
          <a:solidFill>
            <a:schemeClr val="tx2"/>
          </a:solidFill>
          <a:latin typeface="+mn-lt"/>
          <a:ea typeface="+mn-ea"/>
          <a:cs typeface="+mn-cs"/>
        </a:defRPr>
      </a:lvl6pPr>
      <a:lvl7pPr marL="32004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7pPr>
      <a:lvl8pPr marL="36576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–"/>
        <a:defRPr sz="1400" i="1" kern="1200" baseline="0">
          <a:solidFill>
            <a:schemeClr val="tx2"/>
          </a:solidFill>
          <a:latin typeface="+mn-lt"/>
          <a:ea typeface="+mn-ea"/>
          <a:cs typeface="+mn-cs"/>
        </a:defRPr>
      </a:lvl8pPr>
      <a:lvl9pPr marL="4114800" indent="-384048" algn="l" defTabSz="914400" rtl="0" eaLnBrk="1" latinLnBrk="0" hangingPunct="1">
        <a:lnSpc>
          <a:spcPct val="94000"/>
        </a:lnSpc>
        <a:spcBef>
          <a:spcPts val="500"/>
        </a:spcBef>
        <a:spcAft>
          <a:spcPts val="200"/>
        </a:spcAft>
        <a:buFont typeface="Franklin Gothic Book" panose="020B0503020102020204" pitchFamily="34" charset="0"/>
        <a:buChar char="■"/>
        <a:defRPr sz="1400" kern="1200" baseline="0">
          <a:solidFill>
            <a:schemeClr val="tx2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3" orient="horz" pos="1368">
          <p15:clr>
            <a:srgbClr val="F26B43"/>
          </p15:clr>
        </p15:guide>
        <p15:guide id="4" orient="horz" pos="1440">
          <p15:clr>
            <a:srgbClr val="F26B43"/>
          </p15:clr>
        </p15:guide>
        <p15:guide id="6" orient="horz" pos="3696">
          <p15:clr>
            <a:srgbClr val="F26B43"/>
          </p15:clr>
        </p15:guide>
        <p15:guide id="7" orient="horz" pos="432">
          <p15:clr>
            <a:srgbClr val="F26B43"/>
          </p15:clr>
        </p15:guide>
        <p15:guide id="8" orient="horz" pos="1512">
          <p15:clr>
            <a:srgbClr val="F26B43"/>
          </p15:clr>
        </p15:guide>
        <p15:guide id="9" pos="6912">
          <p15:clr>
            <a:srgbClr val="F26B43"/>
          </p15:clr>
        </p15:guide>
        <p15:guide id="10" pos="936">
          <p15:clr>
            <a:srgbClr val="F26B43"/>
          </p15:clr>
        </p15:guide>
        <p15:guide id="11" pos="864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18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0.png"/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7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7.xml"/><Relationship Id="rId5" Type="http://schemas.openxmlformats.org/officeDocument/2006/relationships/image" Target="../media/image10.PNG"/><Relationship Id="rId4" Type="http://schemas.openxmlformats.org/officeDocument/2006/relationships/image" Target="../media/image9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C24F34A1-7864-4C25-BD88-B23FF7CFCF1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fr-FR"/>
              <a:t>Présentation orale</a:t>
            </a:r>
            <a:br>
              <a:rPr lang="fr-FR"/>
            </a:br>
            <a:endParaRPr lang="fr-FR" dirty="0"/>
          </a:p>
        </p:txBody>
      </p:sp>
      <p:sp>
        <p:nvSpPr>
          <p:cNvPr id="3" name="Sous-titre 2">
            <a:extLst>
              <a:ext uri="{FF2B5EF4-FFF2-40B4-BE49-F238E27FC236}">
                <a16:creationId xmlns:a16="http://schemas.microsoft.com/office/drawing/2014/main" id="{0B6C818A-99F0-4ED3-A5C2-5A6C4DC10649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fr-FR" dirty="0"/>
              <a:t>Expérience de Stern et Gerlach</a:t>
            </a:r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A1898149-96BA-442B-BB94-24E3CE940FEC}"/>
              </a:ext>
            </a:extLst>
          </p:cNvPr>
          <p:cNvSpPr txBox="1"/>
          <p:nvPr/>
        </p:nvSpPr>
        <p:spPr>
          <a:xfrm>
            <a:off x="9679463" y="366864"/>
            <a:ext cx="2206305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dirty="0"/>
              <a:t>Benjamin Vigneron</a:t>
            </a:r>
          </a:p>
          <a:p>
            <a:r>
              <a:rPr lang="fr-FR" dirty="0"/>
              <a:t>Lucas Wagner</a:t>
            </a:r>
          </a:p>
        </p:txBody>
      </p:sp>
    </p:spTree>
    <p:extLst>
      <p:ext uri="{BB962C8B-B14F-4D97-AF65-F5344CB8AC3E}">
        <p14:creationId xmlns:p14="http://schemas.microsoft.com/office/powerpoint/2010/main" val="221287206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4852B06E-83C7-41A3-A35B-BB8A84406B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3582" y="3255155"/>
            <a:ext cx="4263398" cy="631045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8F04D9A7-F2F4-4552-B769-40DBF6DDE86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6039658" y="302723"/>
            <a:ext cx="4267199" cy="625255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34674028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895E3701-B0F0-4C0D-A8BE-40D69E9F66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29602" y="3045132"/>
            <a:ext cx="5294716" cy="767733"/>
          </a:xfrm>
          <a:prstGeom prst="rect">
            <a:avLst/>
          </a:prstGeom>
        </p:spPr>
      </p:pic>
      <p:pic>
        <p:nvPicPr>
          <p:cNvPr id="3" name="Image 2" descr="Une image contenant capture d’écran&#10;&#10;Description générée automatiquement">
            <a:extLst>
              <a:ext uri="{FF2B5EF4-FFF2-40B4-BE49-F238E27FC236}">
                <a16:creationId xmlns:a16="http://schemas.microsoft.com/office/drawing/2014/main" id="{4CDAEB05-C722-4B8A-A39D-A0975C42A68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34887" y="2886290"/>
            <a:ext cx="5294715" cy="1085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17561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Image 1">
            <a:extLst>
              <a:ext uri="{FF2B5EF4-FFF2-40B4-BE49-F238E27FC236}">
                <a16:creationId xmlns:a16="http://schemas.microsoft.com/office/drawing/2014/main" id="{C4A55540-2127-40D4-87B5-0B983D8A0CF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 rot="16200000">
            <a:off x="3310466" y="-652367"/>
            <a:ext cx="5571067" cy="8162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68715797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1F00640C-9EF0-4CE1-B121-E0A28D9A903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92911" y="826598"/>
            <a:ext cx="4767662" cy="832092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660EAB02-17DD-4ED5-A930-9F92067A9B35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797711" y="2075111"/>
            <a:ext cx="3688939" cy="832092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D8E71FE5-0C8C-4B82-A195-CB0523F0633C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82723" y="3950798"/>
            <a:ext cx="8588037" cy="82577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82373861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objet, antenne&#10;&#10;Description générée automatiquement">
            <a:extLst>
              <a:ext uri="{FF2B5EF4-FFF2-40B4-BE49-F238E27FC236}">
                <a16:creationId xmlns:a16="http://schemas.microsoft.com/office/drawing/2014/main" id="{651588DF-FCEE-4C40-A90F-01A9495448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84" y="1443482"/>
            <a:ext cx="5294716" cy="3971037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E2DE874F-3170-4948-BAA9-710146C1002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253817" y="1443482"/>
            <a:ext cx="5294715" cy="39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5220982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 4">
            <a:extLst>
              <a:ext uri="{FF2B5EF4-FFF2-40B4-BE49-F238E27FC236}">
                <a16:creationId xmlns:a16="http://schemas.microsoft.com/office/drawing/2014/main" id="{08204FE2-B5F1-48EF-B5A1-05991559A1E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420272" y="1443482"/>
            <a:ext cx="5294716" cy="3971037"/>
          </a:xfrm>
          <a:prstGeom prst="rect">
            <a:avLst/>
          </a:prstGeom>
        </p:spPr>
      </p:pic>
      <p:pic>
        <p:nvPicPr>
          <p:cNvPr id="3" name="Image 2" descr="Une image contenant objet, antenne&#10;&#10;Description générée automatiquement">
            <a:extLst>
              <a:ext uri="{FF2B5EF4-FFF2-40B4-BE49-F238E27FC236}">
                <a16:creationId xmlns:a16="http://schemas.microsoft.com/office/drawing/2014/main" id="{DBA11B1F-96A4-4FA1-A58E-0E12A1BD29B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1285" y="1443483"/>
            <a:ext cx="5294715" cy="39710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5705298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re 1">
            <a:extLst>
              <a:ext uri="{FF2B5EF4-FFF2-40B4-BE49-F238E27FC236}">
                <a16:creationId xmlns:a16="http://schemas.microsoft.com/office/drawing/2014/main" id="{AE12F1E0-44E7-4364-B6AD-CF843CB77C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63877"/>
            <a:ext cx="3494362" cy="4930246"/>
          </a:xfrm>
        </p:spPr>
        <p:txBody>
          <a:bodyPr>
            <a:normAutofit/>
          </a:bodyPr>
          <a:lstStyle/>
          <a:p>
            <a:pPr algn="r"/>
            <a:r>
              <a:rPr lang="fr-FR" dirty="0"/>
              <a:t>Table des matières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EB9890D3-B522-4A4E-9057-460A8CA32DE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4976031" y="963877"/>
            <a:ext cx="6377769" cy="4930246"/>
          </a:xfrm>
        </p:spPr>
        <p:txBody>
          <a:bodyPr anchor="ctr">
            <a:normAutofit/>
          </a:bodyPr>
          <a:lstStyle/>
          <a:p>
            <a:r>
              <a:rPr lang="fr-FR" sz="2400" dirty="0"/>
              <a:t>Introduction</a:t>
            </a:r>
          </a:p>
          <a:p>
            <a:pPr lvl="1"/>
            <a:r>
              <a:rPr lang="fr-FR" dirty="0"/>
              <a:t>Bref historique</a:t>
            </a:r>
          </a:p>
          <a:p>
            <a:pPr lvl="1"/>
            <a:r>
              <a:rPr lang="fr-FR" dirty="0"/>
              <a:t>Objectifs du laboratoire</a:t>
            </a:r>
          </a:p>
          <a:p>
            <a:r>
              <a:rPr lang="fr-FR" sz="2400" dirty="0"/>
              <a:t>Présentation du montage</a:t>
            </a:r>
          </a:p>
          <a:p>
            <a:r>
              <a:rPr lang="fr-FR" sz="2400" dirty="0"/>
              <a:t>Vérification de la loi de Langmuir</a:t>
            </a:r>
          </a:p>
          <a:p>
            <a:r>
              <a:rPr lang="fr-FR" sz="2400" dirty="0"/>
              <a:t>Distribution spatiale du jet non-défléchi</a:t>
            </a:r>
          </a:p>
          <a:p>
            <a:r>
              <a:rPr lang="fr-FR" sz="2400" dirty="0"/>
              <a:t>Distribution spatiale du jet défléchi</a:t>
            </a:r>
          </a:p>
          <a:p>
            <a:r>
              <a:rPr lang="fr-FR" sz="2400" dirty="0"/>
              <a:t>Conclusion</a:t>
            </a:r>
          </a:p>
        </p:txBody>
      </p:sp>
    </p:spTree>
    <p:extLst>
      <p:ext uri="{BB962C8B-B14F-4D97-AF65-F5344CB8AC3E}">
        <p14:creationId xmlns:p14="http://schemas.microsoft.com/office/powerpoint/2010/main" val="626193251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Image 5" descr="Une image contenant texte&#10;&#10;Description générée automatiquement">
            <a:extLst>
              <a:ext uri="{FF2B5EF4-FFF2-40B4-BE49-F238E27FC236}">
                <a16:creationId xmlns:a16="http://schemas.microsoft.com/office/drawing/2014/main" id="{E0AD424B-948F-463A-B6D5-58F7B0D5DEC3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alphaModFix amt="35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7653"/>
          <a:stretch/>
        </p:blipFill>
        <p:spPr>
          <a:xfrm>
            <a:off x="20" y="1"/>
            <a:ext cx="12191980" cy="6857999"/>
          </a:xfrm>
          <a:prstGeom prst="rect">
            <a:avLst/>
          </a:prstGeom>
        </p:spPr>
      </p:pic>
      <p:sp>
        <p:nvSpPr>
          <p:cNvPr id="2" name="Titre 1">
            <a:extLst>
              <a:ext uri="{FF2B5EF4-FFF2-40B4-BE49-F238E27FC236}">
                <a16:creationId xmlns:a16="http://schemas.microsoft.com/office/drawing/2014/main" id="{EA81CFA1-BC66-4DEE-9FA6-01E42E306F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1" y="1065862"/>
            <a:ext cx="3313164" cy="4726276"/>
          </a:xfrm>
        </p:spPr>
        <p:txBody>
          <a:bodyPr>
            <a:normAutofit/>
          </a:bodyPr>
          <a:lstStyle/>
          <a:p>
            <a:pPr algn="r"/>
            <a:r>
              <a:rPr lang="fr-FR" sz="4000">
                <a:solidFill>
                  <a:srgbClr val="FFFFFF"/>
                </a:solidFill>
              </a:rPr>
              <a:t>1. Introduction</a:t>
            </a:r>
          </a:p>
        </p:txBody>
      </p:sp>
      <p:sp>
        <p:nvSpPr>
          <p:cNvPr id="3" name="Espace réservé du contenu 2">
            <a:extLst>
              <a:ext uri="{FF2B5EF4-FFF2-40B4-BE49-F238E27FC236}">
                <a16:creationId xmlns:a16="http://schemas.microsoft.com/office/drawing/2014/main" id="{24CE69D3-6BA6-49A1-ACAC-578451E8B67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55379" y="1065862"/>
            <a:ext cx="5744685" cy="4726276"/>
          </a:xfrm>
        </p:spPr>
        <p:txBody>
          <a:bodyPr anchor="ctr">
            <a:normAutofit/>
          </a:bodyPr>
          <a:lstStyle/>
          <a:p>
            <a:pPr marL="0" indent="0">
              <a:buNone/>
            </a:pPr>
            <a:r>
              <a:rPr lang="fr-FR" sz="2000" dirty="0">
                <a:solidFill>
                  <a:srgbClr val="FFFFFF"/>
                </a:solidFill>
              </a:rPr>
              <a:t>HISTORIQUE</a:t>
            </a:r>
          </a:p>
        </p:txBody>
      </p:sp>
      <p:sp>
        <p:nvSpPr>
          <p:cNvPr id="4" name="ZoneTexte 3">
            <a:extLst>
              <a:ext uri="{FF2B5EF4-FFF2-40B4-BE49-F238E27FC236}">
                <a16:creationId xmlns:a16="http://schemas.microsoft.com/office/drawing/2014/main" id="{5C160251-F00B-4953-B2CC-093C4182DD32}"/>
              </a:ext>
            </a:extLst>
          </p:cNvPr>
          <p:cNvSpPr txBox="1"/>
          <p:nvPr/>
        </p:nvSpPr>
        <p:spPr>
          <a:xfrm>
            <a:off x="464975" y="2390542"/>
            <a:ext cx="10515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26184354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3">
            <a:extLst>
              <a:ext uri="{FF2B5EF4-FFF2-40B4-BE49-F238E27FC236}">
                <a16:creationId xmlns:a16="http://schemas.microsoft.com/office/drawing/2014/main" id="{8FE97046-9DF3-4C8D-ADEA-95644A5EFEFC}"/>
              </a:ext>
            </a:extLst>
          </p:cNvPr>
          <p:cNvSpPr>
            <a:spLocks noChangeArrowheads="1"/>
          </p:cNvSpPr>
          <p:nvPr/>
        </p:nvSpPr>
        <p:spPr bwMode="auto">
          <a:xfrm flipH="1" flipV="1">
            <a:off x="12496799" y="189159"/>
            <a:ext cx="2147483645" cy="276999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squar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5" name="Rectangle 18">
            <a:extLst>
              <a:ext uri="{FF2B5EF4-FFF2-40B4-BE49-F238E27FC236}">
                <a16:creationId xmlns:a16="http://schemas.microsoft.com/office/drawing/2014/main" id="{6017A94A-70F6-4102-8CDB-CAB3A0040847}"/>
              </a:ext>
            </a:extLst>
          </p:cNvPr>
          <p:cNvSpPr>
            <a:spLocks noChangeArrowheads="1"/>
          </p:cNvSpPr>
          <p:nvPr/>
        </p:nvSpPr>
        <p:spPr bwMode="auto">
          <a:xfrm>
            <a:off x="2286000" y="2286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6" name="Rectangle 19">
            <a:extLst>
              <a:ext uri="{FF2B5EF4-FFF2-40B4-BE49-F238E27FC236}">
                <a16:creationId xmlns:a16="http://schemas.microsoft.com/office/drawing/2014/main" id="{83AE4E5B-E028-4FD0-9AFF-A7AD454B485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438400" y="2438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7" name="Rectangle 20">
            <a:extLst>
              <a:ext uri="{FF2B5EF4-FFF2-40B4-BE49-F238E27FC236}">
                <a16:creationId xmlns:a16="http://schemas.microsoft.com/office/drawing/2014/main" id="{4098D059-CA89-4B98-86EB-3ECC83A81D95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799347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8" name="Rectangle 21">
            <a:extLst>
              <a:ext uri="{FF2B5EF4-FFF2-40B4-BE49-F238E27FC236}">
                <a16:creationId xmlns:a16="http://schemas.microsoft.com/office/drawing/2014/main" id="{0AA5013C-7966-47F8-9B27-2DA41F0754AE}"/>
              </a:ext>
            </a:extLst>
          </p:cNvPr>
          <p:cNvSpPr>
            <a:spLocks noChangeArrowheads="1"/>
          </p:cNvSpPr>
          <p:nvPr/>
        </p:nvSpPr>
        <p:spPr bwMode="auto">
          <a:xfrm>
            <a:off x="2743200" y="2743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29" name="Rectangle 22">
            <a:extLst>
              <a:ext uri="{FF2B5EF4-FFF2-40B4-BE49-F238E27FC236}">
                <a16:creationId xmlns:a16="http://schemas.microsoft.com/office/drawing/2014/main" id="{DC3D29CF-D1F4-44BF-B528-2F3051BF664F}"/>
              </a:ext>
            </a:extLst>
          </p:cNvPr>
          <p:cNvSpPr>
            <a:spLocks noChangeArrowheads="1"/>
          </p:cNvSpPr>
          <p:nvPr/>
        </p:nvSpPr>
        <p:spPr bwMode="auto">
          <a:xfrm>
            <a:off x="2895600" y="28956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0" name="Rectangle 23">
            <a:extLst>
              <a:ext uri="{FF2B5EF4-FFF2-40B4-BE49-F238E27FC236}">
                <a16:creationId xmlns:a16="http://schemas.microsoft.com/office/drawing/2014/main" id="{94D6563A-149C-4FA3-B0AB-5D315299F074}"/>
              </a:ext>
            </a:extLst>
          </p:cNvPr>
          <p:cNvSpPr>
            <a:spLocks noChangeArrowheads="1"/>
          </p:cNvSpPr>
          <p:nvPr/>
        </p:nvSpPr>
        <p:spPr bwMode="auto">
          <a:xfrm>
            <a:off x="3048000" y="3048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2" name="Rectangle 25">
            <a:extLst>
              <a:ext uri="{FF2B5EF4-FFF2-40B4-BE49-F238E27FC236}">
                <a16:creationId xmlns:a16="http://schemas.microsoft.com/office/drawing/2014/main" id="{F6A4D1F4-8770-44B5-BCED-13266A4BBB7F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505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3" name="Rectangle 26">
            <a:extLst>
              <a:ext uri="{FF2B5EF4-FFF2-40B4-BE49-F238E27FC236}">
                <a16:creationId xmlns:a16="http://schemas.microsoft.com/office/drawing/2014/main" id="{8EDB80AE-98A4-4075-BDD7-3B4CAABED683}"/>
              </a:ext>
            </a:extLst>
          </p:cNvPr>
          <p:cNvSpPr>
            <a:spLocks noChangeArrowheads="1"/>
          </p:cNvSpPr>
          <p:nvPr/>
        </p:nvSpPr>
        <p:spPr bwMode="auto">
          <a:xfrm>
            <a:off x="3505200" y="3505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5" name="Rectangle 28">
            <a:extLst>
              <a:ext uri="{FF2B5EF4-FFF2-40B4-BE49-F238E27FC236}">
                <a16:creationId xmlns:a16="http://schemas.microsoft.com/office/drawing/2014/main" id="{4A3F287D-975C-4A17-8F99-CC27792D4DD8}"/>
              </a:ext>
            </a:extLst>
          </p:cNvPr>
          <p:cNvSpPr>
            <a:spLocks noChangeArrowheads="1"/>
          </p:cNvSpPr>
          <p:nvPr/>
        </p:nvSpPr>
        <p:spPr bwMode="auto">
          <a:xfrm>
            <a:off x="3810000" y="3810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6" name="Rectangle 29">
            <a:extLst>
              <a:ext uri="{FF2B5EF4-FFF2-40B4-BE49-F238E27FC236}">
                <a16:creationId xmlns:a16="http://schemas.microsoft.com/office/drawing/2014/main" id="{42A6BA77-94B0-4608-9C81-35959BE03967}"/>
              </a:ext>
            </a:extLst>
          </p:cNvPr>
          <p:cNvSpPr>
            <a:spLocks noChangeArrowheads="1"/>
          </p:cNvSpPr>
          <p:nvPr/>
        </p:nvSpPr>
        <p:spPr bwMode="auto">
          <a:xfrm>
            <a:off x="3962400" y="3962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7" name="Rectangle 30">
            <a:extLst>
              <a:ext uri="{FF2B5EF4-FFF2-40B4-BE49-F238E27FC236}">
                <a16:creationId xmlns:a16="http://schemas.microsoft.com/office/drawing/2014/main" id="{9C066941-8177-4E03-8955-7DC72774D7B5}"/>
              </a:ext>
            </a:extLst>
          </p:cNvPr>
          <p:cNvSpPr>
            <a:spLocks noChangeArrowheads="1"/>
          </p:cNvSpPr>
          <p:nvPr/>
        </p:nvSpPr>
        <p:spPr bwMode="auto">
          <a:xfrm>
            <a:off x="4419600" y="426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8" name="Rectangle 31">
            <a:extLst>
              <a:ext uri="{FF2B5EF4-FFF2-40B4-BE49-F238E27FC236}">
                <a16:creationId xmlns:a16="http://schemas.microsoft.com/office/drawing/2014/main" id="{373112EB-2F4B-4992-911E-0F1B396CF7B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267200" y="42672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39" name="Rectangle 32">
            <a:extLst>
              <a:ext uri="{FF2B5EF4-FFF2-40B4-BE49-F238E27FC236}">
                <a16:creationId xmlns:a16="http://schemas.microsoft.com/office/drawing/2014/main" id="{52870DA3-1B21-4040-B0DB-F254C665983C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72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0" name="Rectangle 33">
            <a:extLst>
              <a:ext uri="{FF2B5EF4-FFF2-40B4-BE49-F238E27FC236}">
                <a16:creationId xmlns:a16="http://schemas.microsoft.com/office/drawing/2014/main" id="{7518501E-1BF5-48E4-A46C-135686708F1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572000" y="45720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1" name="Rectangle 34">
            <a:extLst>
              <a:ext uri="{FF2B5EF4-FFF2-40B4-BE49-F238E27FC236}">
                <a16:creationId xmlns:a16="http://schemas.microsoft.com/office/drawing/2014/main" id="{935050A9-68CD-4E26-B562-DFAD74FE19F7}"/>
              </a:ext>
            </a:extLst>
          </p:cNvPr>
          <p:cNvSpPr>
            <a:spLocks noChangeArrowheads="1"/>
          </p:cNvSpPr>
          <p:nvPr/>
        </p:nvSpPr>
        <p:spPr bwMode="auto">
          <a:xfrm>
            <a:off x="4724400" y="47244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sp>
        <p:nvSpPr>
          <p:cNvPr id="42" name="Rectangle 35">
            <a:extLst>
              <a:ext uri="{FF2B5EF4-FFF2-40B4-BE49-F238E27FC236}">
                <a16:creationId xmlns:a16="http://schemas.microsoft.com/office/drawing/2014/main" id="{E0C782AA-048A-4F2E-B083-7ABF19949434}"/>
              </a:ext>
            </a:extLst>
          </p:cNvPr>
          <p:cNvSpPr>
            <a:spLocks noChangeArrowheads="1"/>
          </p:cNvSpPr>
          <p:nvPr/>
        </p:nvSpPr>
        <p:spPr bwMode="auto">
          <a:xfrm>
            <a:off x="4876800" y="4876800"/>
            <a:ext cx="12192000" cy="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pPr marL="0" marR="0" lvl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fr-FR" altLang="fr-FR" sz="1200" b="0" i="0" u="none" strike="noStrike" cap="none" normalizeH="0" baseline="0">
                <a:ln>
                  <a:noFill/>
                </a:ln>
                <a:solidFill>
                  <a:srgbClr val="333333"/>
                </a:solidFill>
                <a:effectLst/>
                <a:latin typeface="Arial" panose="020B0604020202020204" pitchFamily="34" charset="0"/>
                <a:ea typeface="Open Sans"/>
              </a:rPr>
              <a:t>​</a:t>
            </a:r>
            <a:r>
              <a:rPr kumimoji="0" lang="fr-FR" altLang="fr-FR" sz="800" b="0" i="0" u="none" strike="noStrike" cap="none" normalizeH="0" baseline="0">
                <a:ln>
                  <a:noFill/>
                </a:ln>
                <a:solidFill>
                  <a:schemeClr val="tx1"/>
                </a:solidFill>
                <a:effectLst/>
                <a:latin typeface="Arial" panose="020B0604020202020204" pitchFamily="34" charset="0"/>
              </a:rPr>
              <a:t> </a:t>
            </a:r>
            <a:endParaRPr kumimoji="0" lang="fr-FR" altLang="fr-FR" sz="1800" b="0" i="0" u="none" strike="noStrike" cap="none" normalizeH="0" baseline="0">
              <a:ln>
                <a:noFill/>
              </a:ln>
              <a:solidFill>
                <a:schemeClr val="tx1"/>
              </a:solidFill>
              <a:effectLst/>
              <a:latin typeface="Arial" panose="020B0604020202020204" pitchFamily="34" charset="0"/>
            </a:endParaRPr>
          </a:p>
        </p:txBody>
      </p:sp>
      <p:pic>
        <p:nvPicPr>
          <p:cNvPr id="64" name="Image 63">
            <a:extLst>
              <a:ext uri="{FF2B5EF4-FFF2-40B4-BE49-F238E27FC236}">
                <a16:creationId xmlns:a16="http://schemas.microsoft.com/office/drawing/2014/main" id="{AAC991C6-B4F3-4B6C-91AC-E6EE895885C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99352" y="1795822"/>
            <a:ext cx="2699575" cy="981665"/>
          </a:xfrm>
          <a:prstGeom prst="rect">
            <a:avLst/>
          </a:prstGeom>
        </p:spPr>
      </p:pic>
      <p:pic>
        <p:nvPicPr>
          <p:cNvPr id="66" name="Image 65">
            <a:extLst>
              <a:ext uri="{FF2B5EF4-FFF2-40B4-BE49-F238E27FC236}">
                <a16:creationId xmlns:a16="http://schemas.microsoft.com/office/drawing/2014/main" id="{25AFBEBA-3A2A-450B-96EB-2D50A03ABD8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02174" y="4004476"/>
            <a:ext cx="4632226" cy="1135048"/>
          </a:xfrm>
          <a:prstGeom prst="rect">
            <a:avLst/>
          </a:prstGeom>
        </p:spPr>
      </p:pic>
      <p:pic>
        <p:nvPicPr>
          <p:cNvPr id="68" name="Image 67">
            <a:extLst>
              <a:ext uri="{FF2B5EF4-FFF2-40B4-BE49-F238E27FC236}">
                <a16:creationId xmlns:a16="http://schemas.microsoft.com/office/drawing/2014/main" id="{8CF01C2E-55B6-4494-AEB3-45CBDCF4863B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93073" y="1726429"/>
            <a:ext cx="3129054" cy="11350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0778911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ZoneTexte 3">
            <a:extLst>
              <a:ext uri="{FF2B5EF4-FFF2-40B4-BE49-F238E27FC236}">
                <a16:creationId xmlns:a16="http://schemas.microsoft.com/office/drawing/2014/main" id="{5C65269A-51F3-4F78-99AB-B2A4E88FB5E2}"/>
              </a:ext>
            </a:extLst>
          </p:cNvPr>
          <p:cNvSpPr txBox="1"/>
          <p:nvPr/>
        </p:nvSpPr>
        <p:spPr>
          <a:xfrm>
            <a:off x="838200" y="963877"/>
            <a:ext cx="3494362" cy="49302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r">
              <a:lnSpc>
                <a:spcPct val="90000"/>
              </a:lnSpc>
              <a:spcBef>
                <a:spcPct val="0"/>
              </a:spcBef>
              <a:spcAft>
                <a:spcPts val="600"/>
              </a:spcAft>
            </a:pPr>
            <a:r>
              <a:rPr lang="fr-FR" sz="4400" kern="1200" dirty="0">
                <a:solidFill>
                  <a:schemeClr val="tx2"/>
                </a:solidFill>
                <a:latin typeface="+mj-lt"/>
                <a:ea typeface="+mj-ea"/>
                <a:cs typeface="+mj-cs"/>
              </a:rPr>
              <a:t>Objectifs du laboratoire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B507E82D-FA3B-4B2C-8F6F-3DE787487228}"/>
              </a:ext>
            </a:extLst>
          </p:cNvPr>
          <p:cNvSpPr txBox="1"/>
          <p:nvPr/>
        </p:nvSpPr>
        <p:spPr>
          <a:xfrm>
            <a:off x="4976031" y="320040"/>
            <a:ext cx="6377769" cy="621792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Déterminer les conditions expérimentales de production et de détection d’un jet atomique de potassium. (présentation du montage)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Vérifier la loi de Langmuir. (Expérience 1)</a:t>
            </a:r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endParaRPr lang="fr-FR" sz="2000" dirty="0"/>
          </a:p>
          <a:p>
            <a:pPr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Mesurer la distribution spatiale du jet atomique non-défléchi. (Expérience 2)</a:t>
            </a:r>
          </a:p>
          <a:p>
            <a:pPr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Déterminer les conditions optimales d’observation du phénomène de quantification spatiale.</a:t>
            </a:r>
          </a:p>
          <a:p>
            <a:pPr marL="228600" lvl="1">
              <a:lnSpc>
                <a:spcPct val="90000"/>
              </a:lnSpc>
              <a:spcAft>
                <a:spcPts val="600"/>
              </a:spcAft>
            </a:pPr>
            <a:endParaRPr lang="fr-FR" sz="2000" dirty="0"/>
          </a:p>
          <a:p>
            <a:pPr marL="285750" indent="-28575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Mesurer la distribution spatiale du jet atomique défléchi. (Expérience 3)</a:t>
            </a:r>
          </a:p>
          <a:p>
            <a:pPr marL="446088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Mettre en évidence le phénomène de déflexion magnétique d’un jet atomique dans un champ magnétique non uniforme.</a:t>
            </a:r>
          </a:p>
          <a:p>
            <a:pPr marL="446088" lvl="1" indent="-228600">
              <a:lnSpc>
                <a:spcPct val="90000"/>
              </a:lnSpc>
              <a:spcAft>
                <a:spcPts val="600"/>
              </a:spcAft>
              <a:buFont typeface="Arial" panose="020B0604020202020204" pitchFamily="34" charset="0"/>
              <a:buChar char="•"/>
            </a:pPr>
            <a:r>
              <a:rPr lang="fr-FR" sz="2000" dirty="0"/>
              <a:t>Évaluer l’ordre de grandeur du gradient moyen du champ magnétique non uniforme responsable de la déflexion magnétique du jet de potassium.</a:t>
            </a:r>
          </a:p>
        </p:txBody>
      </p:sp>
    </p:spTree>
    <p:extLst>
      <p:ext uri="{BB962C8B-B14F-4D97-AF65-F5344CB8AC3E}">
        <p14:creationId xmlns:p14="http://schemas.microsoft.com/office/powerpoint/2010/main" val="356563106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table, assis, cuisine&#10;&#10;Description générée automatiquement">
            <a:extLst>
              <a:ext uri="{FF2B5EF4-FFF2-40B4-BE49-F238E27FC236}">
                <a16:creationId xmlns:a16="http://schemas.microsoft.com/office/drawing/2014/main" id="{B9B95AB2-DA48-4CD2-A696-F16EACDF368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057454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 descr="Une image contenant intérieur, table, blanc, ordinateur&#10;&#10;Description générée automatiquement">
            <a:extLst>
              <a:ext uri="{FF2B5EF4-FFF2-40B4-BE49-F238E27FC236}">
                <a16:creationId xmlns:a16="http://schemas.microsoft.com/office/drawing/2014/main" id="{920CDFDF-45FD-46DC-9274-DBE086D8645D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24000" y="0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821046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0D4F2951-7D77-4937-877A-625A5EBA0C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92055" y="1889976"/>
            <a:ext cx="4299513" cy="664660"/>
          </a:xfrm>
          <a:prstGeom prst="rect">
            <a:avLst/>
          </a:prstGeom>
        </p:spPr>
      </p:pic>
      <p:pic>
        <p:nvPicPr>
          <p:cNvPr id="5" name="Image 4">
            <a:extLst>
              <a:ext uri="{FF2B5EF4-FFF2-40B4-BE49-F238E27FC236}">
                <a16:creationId xmlns:a16="http://schemas.microsoft.com/office/drawing/2014/main" id="{A2907166-632C-4026-9C5B-F632B746088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68489" y="1627801"/>
            <a:ext cx="5426756" cy="1189009"/>
          </a:xfrm>
          <a:prstGeom prst="rect">
            <a:avLst/>
          </a:prstGeom>
        </p:spPr>
      </p:pic>
      <p:pic>
        <p:nvPicPr>
          <p:cNvPr id="7" name="Image 6">
            <a:extLst>
              <a:ext uri="{FF2B5EF4-FFF2-40B4-BE49-F238E27FC236}">
                <a16:creationId xmlns:a16="http://schemas.microsoft.com/office/drawing/2014/main" id="{E07D1DF1-687F-4BEA-B314-16E3C614153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41811" y="3296523"/>
            <a:ext cx="5950288" cy="664660"/>
          </a:xfrm>
          <a:prstGeom prst="rect">
            <a:avLst/>
          </a:prstGeom>
        </p:spPr>
      </p:pic>
      <p:pic>
        <p:nvPicPr>
          <p:cNvPr id="9" name="Image 8">
            <a:extLst>
              <a:ext uri="{FF2B5EF4-FFF2-40B4-BE49-F238E27FC236}">
                <a16:creationId xmlns:a16="http://schemas.microsoft.com/office/drawing/2014/main" id="{19BAAB59-41ED-430A-8EE0-71772955E89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71357" y="4703070"/>
            <a:ext cx="4691195" cy="92185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12411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Image 2">
            <a:extLst>
              <a:ext uri="{FF2B5EF4-FFF2-40B4-BE49-F238E27FC236}">
                <a16:creationId xmlns:a16="http://schemas.microsoft.com/office/drawing/2014/main" id="{6BB19DB3-7906-499A-B2D3-8E4EF2ABDDD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3907" y="456638"/>
            <a:ext cx="7269487" cy="5452115"/>
          </a:xfrm>
          <a:prstGeom prst="rect">
            <a:avLst/>
          </a:prstGeom>
        </p:spPr>
      </p:pic>
      <p:sp>
        <p:nvSpPr>
          <p:cNvPr id="4" name="ZoneTexte 3">
            <a:extLst>
              <a:ext uri="{FF2B5EF4-FFF2-40B4-BE49-F238E27FC236}">
                <a16:creationId xmlns:a16="http://schemas.microsoft.com/office/drawing/2014/main" id="{7A60C5B8-BC88-4818-B9D4-0E4F40E36FD2}"/>
              </a:ext>
            </a:extLst>
          </p:cNvPr>
          <p:cNvSpPr txBox="1"/>
          <p:nvPr/>
        </p:nvSpPr>
        <p:spPr>
          <a:xfrm>
            <a:off x="7753350" y="1828115"/>
            <a:ext cx="333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L"/>
            </a:pPr>
            <a:r>
              <a:rPr lang="fr-FR" sz="2400" dirty="0">
                <a:sym typeface="Symbol" panose="05050102010706020507" pitchFamily="18" charset="2"/>
              </a:rPr>
              <a:t>= 15 077 K</a:t>
            </a:r>
          </a:p>
          <a:p>
            <a:r>
              <a:rPr lang="fr-FR" sz="2400" dirty="0">
                <a:sym typeface="Symbol" panose="05050102010706020507" pitchFamily="18" charset="2"/>
              </a:rPr>
              <a:t> = 1,30 eV</a:t>
            </a:r>
            <a:endParaRPr lang="fr-FR" sz="2400" dirty="0"/>
          </a:p>
        </p:txBody>
      </p:sp>
      <p:sp>
        <p:nvSpPr>
          <p:cNvPr id="5" name="ZoneTexte 4">
            <a:extLst>
              <a:ext uri="{FF2B5EF4-FFF2-40B4-BE49-F238E27FC236}">
                <a16:creationId xmlns:a16="http://schemas.microsoft.com/office/drawing/2014/main" id="{4DFD8454-4922-485A-B621-2414EB6CE0F0}"/>
              </a:ext>
            </a:extLst>
          </p:cNvPr>
          <p:cNvSpPr txBox="1"/>
          <p:nvPr/>
        </p:nvSpPr>
        <p:spPr>
          <a:xfrm>
            <a:off x="8143875" y="1169975"/>
            <a:ext cx="25527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Expérience</a:t>
            </a:r>
          </a:p>
        </p:txBody>
      </p:sp>
      <p:sp>
        <p:nvSpPr>
          <p:cNvPr id="6" name="ZoneTexte 5">
            <a:extLst>
              <a:ext uri="{FF2B5EF4-FFF2-40B4-BE49-F238E27FC236}">
                <a16:creationId xmlns:a16="http://schemas.microsoft.com/office/drawing/2014/main" id="{D5B0DE6B-DABE-4334-828B-09D5C7D70D24}"/>
              </a:ext>
            </a:extLst>
          </p:cNvPr>
          <p:cNvSpPr txBox="1"/>
          <p:nvPr/>
        </p:nvSpPr>
        <p:spPr>
          <a:xfrm>
            <a:off x="8143875" y="3295650"/>
            <a:ext cx="2276475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fr-FR" sz="2400" dirty="0"/>
              <a:t>Théorie</a:t>
            </a:r>
          </a:p>
        </p:txBody>
      </p:sp>
      <p:sp>
        <p:nvSpPr>
          <p:cNvPr id="7" name="ZoneTexte 6">
            <a:extLst>
              <a:ext uri="{FF2B5EF4-FFF2-40B4-BE49-F238E27FC236}">
                <a16:creationId xmlns:a16="http://schemas.microsoft.com/office/drawing/2014/main" id="{8A4942FB-4F3B-445F-8B3D-F151C2491717}"/>
              </a:ext>
            </a:extLst>
          </p:cNvPr>
          <p:cNvSpPr txBox="1"/>
          <p:nvPr/>
        </p:nvSpPr>
        <p:spPr>
          <a:xfrm>
            <a:off x="7753350" y="4198889"/>
            <a:ext cx="333375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Symbol" panose="05050102010706020507" pitchFamily="18" charset="2"/>
              <a:buChar char="L"/>
            </a:pPr>
            <a:r>
              <a:rPr lang="fr-FR" sz="2400" dirty="0">
                <a:sym typeface="Symbol" panose="05050102010706020507" pitchFamily="18" charset="2"/>
              </a:rPr>
              <a:t>= 10 497 K</a:t>
            </a:r>
          </a:p>
          <a:p>
            <a:r>
              <a:rPr lang="fr-FR" sz="2400" dirty="0">
                <a:sym typeface="Symbol" panose="05050102010706020507" pitchFamily="18" charset="2"/>
              </a:rPr>
              <a:t> = 0,90 eV</a:t>
            </a:r>
            <a:endParaRPr lang="fr-FR" sz="2400" dirty="0"/>
          </a:p>
        </p:txBody>
      </p:sp>
    </p:spTree>
    <p:extLst>
      <p:ext uri="{BB962C8B-B14F-4D97-AF65-F5344CB8AC3E}">
        <p14:creationId xmlns:p14="http://schemas.microsoft.com/office/powerpoint/2010/main" val="1268878954"/>
      </p:ext>
    </p:extLst>
  </p:cSld>
  <p:clrMapOvr>
    <a:masterClrMapping/>
  </p:clrMapOvr>
</p:sld>
</file>

<file path=ppt/theme/theme1.xml><?xml version="1.0" encoding="utf-8"?>
<a:theme xmlns:a="http://schemas.openxmlformats.org/drawingml/2006/main" name="Cadrage">
  <a:themeElements>
    <a:clrScheme name="Nuances de gris">
      <a:dk1>
        <a:sysClr val="windowText" lastClr="000000"/>
      </a:dk1>
      <a:lt1>
        <a:sysClr val="window" lastClr="FFFFFF"/>
      </a:lt1>
      <a:dk2>
        <a:srgbClr val="000000"/>
      </a:dk2>
      <a:lt2>
        <a:srgbClr val="F8F8F8"/>
      </a:lt2>
      <a:accent1>
        <a:srgbClr val="DDDDDD"/>
      </a:accent1>
      <a:accent2>
        <a:srgbClr val="B2B2B2"/>
      </a:accent2>
      <a:accent3>
        <a:srgbClr val="969696"/>
      </a:accent3>
      <a:accent4>
        <a:srgbClr val="808080"/>
      </a:accent4>
      <a:accent5>
        <a:srgbClr val="5F5F5F"/>
      </a:accent5>
      <a:accent6>
        <a:srgbClr val="4D4D4D"/>
      </a:accent6>
      <a:hlink>
        <a:srgbClr val="5F5F5F"/>
      </a:hlink>
      <a:folHlink>
        <a:srgbClr val="919191"/>
      </a:folHlink>
    </a:clrScheme>
    <a:fontScheme name="Cadrage">
      <a:maj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Franklin Gothic Book" panose="020B0503020102020204"/>
        <a:ea typeface=""/>
        <a:cs typeface=""/>
        <a:font script="Jpan" typeface="メイリオ"/>
        <a:font script="Hang" typeface="돋움"/>
        <a:font script="Hans" typeface="华文楷体"/>
        <a:font script="Hant" typeface="微軟正黑體"/>
        <a:font script="Arab" typeface="Tahoma"/>
        <a:font script="Hebr" typeface="Aharoni"/>
        <a:font script="Thai" typeface="Lily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Cadrage">
      <a:fillStyleLst>
        <a:solidFill>
          <a:schemeClr val="phClr"/>
        </a:solidFill>
        <a:gradFill rotWithShape="1">
          <a:gsLst>
            <a:gs pos="0">
              <a:schemeClr val="phClr">
                <a:tint val="67000"/>
                <a:satMod val="105000"/>
                <a:lumMod val="110000"/>
              </a:schemeClr>
            </a:gs>
            <a:gs pos="50000">
              <a:schemeClr val="phClr">
                <a:tint val="73000"/>
                <a:satMod val="103000"/>
                <a:lumMod val="105000"/>
              </a:schemeClr>
            </a:gs>
            <a:gs pos="100000">
              <a:schemeClr val="phClr">
                <a:tint val="81000"/>
                <a:satMod val="109000"/>
                <a:lumMod val="105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4000"/>
                <a:satMod val="103000"/>
                <a:lumMod val="102000"/>
              </a:schemeClr>
            </a:gs>
            <a:gs pos="50000">
              <a:schemeClr val="phClr">
                <a:shade val="100000"/>
                <a:satMod val="110000"/>
                <a:lumMod val="100000"/>
              </a:schemeClr>
            </a:gs>
            <a:gs pos="100000">
              <a:schemeClr val="phClr">
                <a:shade val="78000"/>
                <a:satMod val="12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in">
          <a:solidFill>
            <a:schemeClr val="phClr"/>
          </a:solidFill>
          <a:prstDash val="solid"/>
        </a:ln>
        <a:ln w="34925" cap="flat" cmpd="sng" algn="in">
          <a:solidFill>
            <a:schemeClr val="phClr"/>
          </a:solidFill>
          <a:prstDash val="solid"/>
        </a:ln>
        <a:ln w="19050" cap="flat" cmpd="sng" algn="in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35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hade val="98000"/>
                <a:satMod val="150000"/>
                <a:lumMod val="102000"/>
              </a:schemeClr>
            </a:gs>
            <a:gs pos="50000">
              <a:schemeClr val="phClr">
                <a:tint val="98000"/>
                <a:shade val="90000"/>
                <a:satMod val="13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Crop" id="{EC9488ED-E761-4D60-9AC4-764D1FE2C171}" vid="{CE19780C-D67D-4C13-9DE9-A52BC3BA51B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TM10001105[[fn=Cadrage]]</Template>
  <TotalTime>19</TotalTime>
  <Words>190</Words>
  <Application>Microsoft Office PowerPoint</Application>
  <PresentationFormat>Grand écran</PresentationFormat>
  <Paragraphs>49</Paragraphs>
  <Slides>15</Slides>
  <Notes>0</Notes>
  <HiddenSlides>0</HiddenSlides>
  <MMClips>0</MMClips>
  <ScaleCrop>false</ScaleCrop>
  <HeadingPairs>
    <vt:vector size="6" baseType="variant">
      <vt:variant>
        <vt:lpstr>Polices utilisées</vt:lpstr>
      </vt:variant>
      <vt:variant>
        <vt:i4>3</vt:i4>
      </vt:variant>
      <vt:variant>
        <vt:lpstr>Thème</vt:lpstr>
      </vt:variant>
      <vt:variant>
        <vt:i4>1</vt:i4>
      </vt:variant>
      <vt:variant>
        <vt:lpstr>Titres des diapositives</vt:lpstr>
      </vt:variant>
      <vt:variant>
        <vt:i4>15</vt:i4>
      </vt:variant>
    </vt:vector>
  </HeadingPairs>
  <TitlesOfParts>
    <vt:vector size="19" baseType="lpstr">
      <vt:lpstr>Arial</vt:lpstr>
      <vt:lpstr>Franklin Gothic Book</vt:lpstr>
      <vt:lpstr>Symbol</vt:lpstr>
      <vt:lpstr>Cadrage</vt:lpstr>
      <vt:lpstr>Présentation orale </vt:lpstr>
      <vt:lpstr>Table des matières</vt:lpstr>
      <vt:lpstr>1. Introduction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  <vt:lpstr>Présentation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Présentation orale </dc:title>
  <dc:creator>Benjamin Vigneron</dc:creator>
  <cp:lastModifiedBy>Benjamin Vigneron</cp:lastModifiedBy>
  <cp:revision>4</cp:revision>
  <dcterms:created xsi:type="dcterms:W3CDTF">2020-03-27T20:50:17Z</dcterms:created>
  <dcterms:modified xsi:type="dcterms:W3CDTF">2020-03-27T21:09:20Z</dcterms:modified>
</cp:coreProperties>
</file>